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69" r:id="rId3"/>
    <p:sldId id="258" r:id="rId4"/>
    <p:sldId id="270" r:id="rId5"/>
    <p:sldId id="271" r:id="rId6"/>
    <p:sldId id="273" r:id="rId7"/>
    <p:sldId id="275" r:id="rId8"/>
    <p:sldId id="274" r:id="rId9"/>
    <p:sldId id="276" r:id="rId10"/>
    <p:sldId id="272" r:id="rId11"/>
    <p:sldId id="266"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3FFC7F-6461-4F38-8C68-0E8D6DDEE47B}" type="datetimeFigureOut">
              <a:rPr lang="de-CH" smtClean="0"/>
              <a:t>31.10.2014</a:t>
            </a:fld>
            <a:endParaRPr lang="de-CH"/>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83C5F9-C867-4C63-B6AD-D31AD6C72981}" type="slidenum">
              <a:rPr lang="de-CH" smtClean="0"/>
              <a:t>‹Nr.›</a:t>
            </a:fld>
            <a:endParaRPr lang="de-CH"/>
          </a:p>
        </p:txBody>
      </p:sp>
    </p:spTree>
    <p:extLst>
      <p:ext uri="{BB962C8B-B14F-4D97-AF65-F5344CB8AC3E}">
        <p14:creationId xmlns:p14="http://schemas.microsoft.com/office/powerpoint/2010/main" val="2377969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F890C0-469B-4E76-A435-60416FF63177}" type="datetimeFigureOut">
              <a:rPr lang="de-CH" smtClean="0"/>
              <a:t>31.10.2014</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C22FC-D3EC-43B4-92CC-4D94864DF4D6}" type="slidenum">
              <a:rPr lang="de-CH" smtClean="0"/>
              <a:t>‹Nr.›</a:t>
            </a:fld>
            <a:endParaRPr lang="de-CH"/>
          </a:p>
        </p:txBody>
      </p:sp>
    </p:spTree>
    <p:extLst>
      <p:ext uri="{BB962C8B-B14F-4D97-AF65-F5344CB8AC3E}">
        <p14:creationId xmlns:p14="http://schemas.microsoft.com/office/powerpoint/2010/main" val="2155303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467544" y="1526927"/>
            <a:ext cx="8208912" cy="1470025"/>
          </a:xfrm>
        </p:spPr>
        <p:txBody>
          <a:bodyPr/>
          <a:lstStyle>
            <a:lvl1pPr algn="l">
              <a:defRPr/>
            </a:lvl1pPr>
          </a:lstStyle>
          <a:p>
            <a:r>
              <a:rPr lang="de-DE" dirty="0" smtClean="0"/>
              <a:t>Titelmasterformat durch Klicken bearbeiten</a:t>
            </a:r>
            <a:endParaRPr lang="de-CH" dirty="0"/>
          </a:p>
        </p:txBody>
      </p:sp>
      <p:sp>
        <p:nvSpPr>
          <p:cNvPr id="3" name="Untertitel 2"/>
          <p:cNvSpPr>
            <a:spLocks noGrp="1"/>
          </p:cNvSpPr>
          <p:nvPr>
            <p:ph type="subTitle" idx="1"/>
          </p:nvPr>
        </p:nvSpPr>
        <p:spPr>
          <a:xfrm>
            <a:off x="467544" y="3212976"/>
            <a:ext cx="8208912" cy="17526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CH" dirty="0"/>
          </a:p>
        </p:txBody>
      </p:sp>
      <p:sp>
        <p:nvSpPr>
          <p:cNvPr id="4" name="Datumsplatzhalter 3"/>
          <p:cNvSpPr>
            <a:spLocks noGrp="1"/>
          </p:cNvSpPr>
          <p:nvPr>
            <p:ph type="dt" sz="half" idx="10"/>
          </p:nvPr>
        </p:nvSpPr>
        <p:spPr/>
        <p:txBody>
          <a:bodyPr/>
          <a:lstStyle/>
          <a:p>
            <a:r>
              <a:rPr lang="de-DE" dirty="0" smtClean="0"/>
              <a:t>1.11.2014</a:t>
            </a:r>
            <a:endParaRPr lang="de-CH" dirty="0"/>
          </a:p>
        </p:txBody>
      </p:sp>
      <p:sp>
        <p:nvSpPr>
          <p:cNvPr id="5" name="Fußzeilenplatzhalter 4"/>
          <p:cNvSpPr>
            <a:spLocks noGrp="1"/>
          </p:cNvSpPr>
          <p:nvPr>
            <p:ph type="ftr" sz="quarter" idx="11"/>
          </p:nvPr>
        </p:nvSpPr>
        <p:spPr/>
        <p:txBody>
          <a:bodyPr/>
          <a:lstStyle/>
          <a:p>
            <a:r>
              <a:rPr lang="de-CH" dirty="0" smtClean="0"/>
              <a:t>Markus Binder</a:t>
            </a:r>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8715706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04.01.2014</a:t>
            </a:r>
            <a:endParaRPr lang="de-CH"/>
          </a:p>
        </p:txBody>
      </p:sp>
      <p:sp>
        <p:nvSpPr>
          <p:cNvPr id="6" name="Fußzeilenplatzhalter 5"/>
          <p:cNvSpPr>
            <a:spLocks noGrp="1"/>
          </p:cNvSpPr>
          <p:nvPr>
            <p:ph type="ftr" sz="quarter" idx="11"/>
          </p:nvPr>
        </p:nvSpPr>
        <p:spPr/>
        <p:txBody>
          <a:bodyPr/>
          <a:lstStyle/>
          <a:p>
            <a:r>
              <a:rPr lang="de-CH" smtClean="0"/>
              <a:t>Jürg Bosch</a:t>
            </a:r>
            <a:endParaRPr lang="de-CH"/>
          </a:p>
        </p:txBody>
      </p:sp>
      <p:sp>
        <p:nvSpPr>
          <p:cNvPr id="7" name="Foliennummernplatzhalter 6"/>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26547989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Pun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lvl1pPr marL="0" indent="0">
              <a:buNone/>
              <a:defRPr sz="2800"/>
            </a:lvl1pPr>
            <a:lvl2pPr marL="457200" indent="0">
              <a:buNone/>
              <a:defRPr/>
            </a:lvl2pPr>
            <a:lvl3pPr marL="712788" indent="-349250">
              <a:defRPr sz="2400" baseline="0"/>
            </a:lvl3pPr>
          </a:lstStyle>
          <a:p>
            <a:pPr lvl="0"/>
            <a:r>
              <a:rPr lang="de-DE" dirty="0" smtClean="0"/>
              <a:t>Textmasterformat bearbeiten</a:t>
            </a:r>
          </a:p>
          <a:p>
            <a:pPr lvl="2"/>
            <a:r>
              <a:rPr lang="de-DE" dirty="0" smtClean="0"/>
              <a:t>Erste Ebene</a:t>
            </a:r>
          </a:p>
        </p:txBody>
      </p:sp>
      <p:sp>
        <p:nvSpPr>
          <p:cNvPr id="4" name="Datumsplatzhalter 3"/>
          <p:cNvSpPr>
            <a:spLocks noGrp="1"/>
          </p:cNvSpPr>
          <p:nvPr>
            <p:ph type="dt" sz="half" idx="10"/>
          </p:nvPr>
        </p:nvSpPr>
        <p:spPr/>
        <p:txBody>
          <a:bodyPr/>
          <a:lstStyle/>
          <a:p>
            <a:r>
              <a:rPr lang="de-DE" smtClean="0"/>
              <a:t>04.01.2014</a:t>
            </a:r>
            <a:endParaRPr lang="de-CH"/>
          </a:p>
        </p:txBody>
      </p:sp>
      <p:sp>
        <p:nvSpPr>
          <p:cNvPr id="5" name="Fußzeilenplatzhalter 4"/>
          <p:cNvSpPr>
            <a:spLocks noGrp="1"/>
          </p:cNvSpPr>
          <p:nvPr>
            <p:ph type="ftr" sz="quarter" idx="11"/>
          </p:nvPr>
        </p:nvSpPr>
        <p:spPr/>
        <p:txBody>
          <a:bodyPr/>
          <a:lstStyle/>
          <a:p>
            <a:r>
              <a:rPr lang="de-CH" dirty="0" smtClean="0"/>
              <a:t>Jürg Bosch</a:t>
            </a:r>
            <a:endParaRPr lang="de-CH" dirty="0"/>
          </a:p>
        </p:txBody>
      </p:sp>
      <p:sp>
        <p:nvSpPr>
          <p:cNvPr id="6" name="Foliennummernplatzhalter 5"/>
          <p:cNvSpPr>
            <a:spLocks noGrp="1"/>
          </p:cNvSpPr>
          <p:nvPr>
            <p:ph type="sldNum" sz="quarter" idx="12"/>
          </p:nvPr>
        </p:nvSpPr>
        <p:spPr/>
        <p:txBody>
          <a:bodyPr/>
          <a:lstStyle/>
          <a:p>
            <a:r>
              <a:rPr lang="de-CH" dirty="0" smtClean="0"/>
              <a:t>  </a:t>
            </a:r>
            <a:fld id="{1DACA304-33A0-4E98-B1BF-3B537804E313}" type="slidenum">
              <a:rPr lang="de-CH" smtClean="0"/>
              <a:pPr/>
              <a:t>‹Nr.›</a:t>
            </a:fld>
            <a:endParaRPr lang="de-CH" dirty="0"/>
          </a:p>
        </p:txBody>
      </p:sp>
      <p:sp>
        <p:nvSpPr>
          <p:cNvPr id="8" name="Textfeld 7"/>
          <p:cNvSpPr txBox="1"/>
          <p:nvPr userDrawn="1"/>
        </p:nvSpPr>
        <p:spPr>
          <a:xfrm>
            <a:off x="7884368" y="6408222"/>
            <a:ext cx="1296144" cy="276999"/>
          </a:xfrm>
          <a:prstGeom prst="rect">
            <a:avLst/>
          </a:prstGeom>
          <a:noFill/>
        </p:spPr>
        <p:txBody>
          <a:bodyPr wrap="square" rtlCol="0">
            <a:spAutoFit/>
          </a:bodyPr>
          <a:lstStyle/>
          <a:p>
            <a:r>
              <a:rPr lang="de-CH" sz="1200" kern="1200" dirty="0" smtClean="0">
                <a:solidFill>
                  <a:schemeClr val="tx1">
                    <a:tint val="75000"/>
                  </a:schemeClr>
                </a:solidFill>
                <a:latin typeface="+mn-lt"/>
                <a:ea typeface="+mn-ea"/>
                <a:cs typeface="+mn-cs"/>
              </a:rPr>
              <a:t>Seite</a:t>
            </a:r>
            <a:endParaRPr lang="de-CH" sz="1200" kern="1200" dirty="0">
              <a:solidFill>
                <a:schemeClr val="tx1">
                  <a:tint val="75000"/>
                </a:schemeClr>
              </a:solidFill>
              <a:latin typeface="+mn-lt"/>
              <a:ea typeface="+mn-ea"/>
              <a:cs typeface="+mn-cs"/>
            </a:endParaRPr>
          </a:p>
        </p:txBody>
      </p:sp>
    </p:spTree>
    <p:extLst>
      <p:ext uri="{BB962C8B-B14F-4D97-AF65-F5344CB8AC3E}">
        <p14:creationId xmlns:p14="http://schemas.microsoft.com/office/powerpoint/2010/main" val="38671043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el und Nummerier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normAutofit/>
          </a:bodyPr>
          <a:lstStyle>
            <a:lvl1pPr marL="0" indent="0">
              <a:buNone/>
              <a:defRPr sz="2000"/>
            </a:lvl1pPr>
            <a:lvl2pPr marL="457200" indent="0">
              <a:buNone/>
              <a:defRPr/>
            </a:lvl2pPr>
            <a:lvl3pPr marL="820738" indent="-457200">
              <a:buFont typeface="+mj-lt"/>
              <a:buAutoNum type="arabicPeriod"/>
              <a:defRPr sz="1800"/>
            </a:lvl3pPr>
          </a:lstStyle>
          <a:p>
            <a:pPr lvl="0"/>
            <a:r>
              <a:rPr lang="de-DE" dirty="0" smtClean="0"/>
              <a:t>Textmasterformat bearbeiten</a:t>
            </a:r>
          </a:p>
          <a:p>
            <a:pPr lvl="2"/>
            <a:r>
              <a:rPr lang="de-DE" dirty="0" smtClean="0"/>
              <a:t>Erstens</a:t>
            </a:r>
          </a:p>
          <a:p>
            <a:pPr lvl="2"/>
            <a:r>
              <a:rPr lang="de-DE" dirty="0" smtClean="0"/>
              <a:t>Zweitens</a:t>
            </a:r>
          </a:p>
          <a:p>
            <a:pPr lvl="2"/>
            <a:r>
              <a:rPr lang="de-DE" dirty="0" err="1" smtClean="0"/>
              <a:t>Drittesn</a:t>
            </a:r>
            <a:r>
              <a:rPr lang="de-DE" dirty="0" smtClean="0"/>
              <a:t> </a:t>
            </a:r>
          </a:p>
        </p:txBody>
      </p:sp>
      <p:sp>
        <p:nvSpPr>
          <p:cNvPr id="4" name="Datumsplatzhalter 3"/>
          <p:cNvSpPr>
            <a:spLocks noGrp="1"/>
          </p:cNvSpPr>
          <p:nvPr>
            <p:ph type="dt" sz="half" idx="10"/>
          </p:nvPr>
        </p:nvSpPr>
        <p:spPr/>
        <p:txBody>
          <a:bodyPr/>
          <a:lstStyle/>
          <a:p>
            <a:r>
              <a:rPr lang="de-DE" smtClean="0"/>
              <a:t>04.01.2014</a:t>
            </a:r>
            <a:endParaRPr lang="de-CH"/>
          </a:p>
        </p:txBody>
      </p:sp>
      <p:sp>
        <p:nvSpPr>
          <p:cNvPr id="5" name="Fußzeilenplatzhalter 4"/>
          <p:cNvSpPr>
            <a:spLocks noGrp="1"/>
          </p:cNvSpPr>
          <p:nvPr>
            <p:ph type="ftr" sz="quarter" idx="11"/>
          </p:nvPr>
        </p:nvSpPr>
        <p:spPr/>
        <p:txBody>
          <a:bodyPr/>
          <a:lstStyle/>
          <a:p>
            <a:r>
              <a:rPr lang="de-CH" smtClean="0"/>
              <a:t>Jürg Bosch</a:t>
            </a:r>
            <a:endParaRPr lang="de-CH"/>
          </a:p>
        </p:txBody>
      </p:sp>
      <p:sp>
        <p:nvSpPr>
          <p:cNvPr id="6" name="Foliennummernplatzhalter 5"/>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9536139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lvl1pPr marL="0" indent="0">
              <a:buNone/>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Datumsplatzhalter 3"/>
          <p:cNvSpPr>
            <a:spLocks noGrp="1"/>
          </p:cNvSpPr>
          <p:nvPr>
            <p:ph type="dt" sz="half" idx="10"/>
          </p:nvPr>
        </p:nvSpPr>
        <p:spPr/>
        <p:txBody>
          <a:bodyPr/>
          <a:lstStyle/>
          <a:p>
            <a:r>
              <a:rPr lang="de-DE" smtClean="0"/>
              <a:t>04.01.2014</a:t>
            </a:r>
            <a:endParaRPr lang="de-CH"/>
          </a:p>
        </p:txBody>
      </p:sp>
      <p:sp>
        <p:nvSpPr>
          <p:cNvPr id="5" name="Fußzeilenplatzhalter 4"/>
          <p:cNvSpPr>
            <a:spLocks noGrp="1"/>
          </p:cNvSpPr>
          <p:nvPr>
            <p:ph type="ftr" sz="quarter" idx="11"/>
          </p:nvPr>
        </p:nvSpPr>
        <p:spPr/>
        <p:txBody>
          <a:bodyPr/>
          <a:lstStyle/>
          <a:p>
            <a:r>
              <a:rPr lang="de-CH" smtClean="0"/>
              <a:t>Jürg Bosch</a:t>
            </a:r>
            <a:endParaRPr lang="de-CH"/>
          </a:p>
        </p:txBody>
      </p:sp>
      <p:sp>
        <p:nvSpPr>
          <p:cNvPr id="6" name="Foliennummernplatzhalter 5"/>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10138934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r>
              <a:rPr lang="de-DE" smtClean="0"/>
              <a:t>04.01.2014</a:t>
            </a:r>
            <a:endParaRPr lang="de-CH"/>
          </a:p>
        </p:txBody>
      </p:sp>
      <p:sp>
        <p:nvSpPr>
          <p:cNvPr id="6" name="Fußzeilenplatzhalter 5"/>
          <p:cNvSpPr>
            <a:spLocks noGrp="1"/>
          </p:cNvSpPr>
          <p:nvPr>
            <p:ph type="ftr" sz="quarter" idx="11"/>
          </p:nvPr>
        </p:nvSpPr>
        <p:spPr/>
        <p:txBody>
          <a:bodyPr/>
          <a:lstStyle/>
          <a:p>
            <a:r>
              <a:rPr lang="de-CH" smtClean="0"/>
              <a:t>Jürg Bosch</a:t>
            </a:r>
            <a:endParaRPr lang="de-CH"/>
          </a:p>
        </p:txBody>
      </p:sp>
      <p:sp>
        <p:nvSpPr>
          <p:cNvPr id="7" name="Foliennummernplatzhalter 6"/>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394505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r>
              <a:rPr lang="de-DE" smtClean="0"/>
              <a:t>04.01.2014</a:t>
            </a:r>
            <a:endParaRPr lang="de-CH"/>
          </a:p>
        </p:txBody>
      </p:sp>
      <p:sp>
        <p:nvSpPr>
          <p:cNvPr id="8" name="Fußzeilenplatzhalter 7"/>
          <p:cNvSpPr>
            <a:spLocks noGrp="1"/>
          </p:cNvSpPr>
          <p:nvPr>
            <p:ph type="ftr" sz="quarter" idx="11"/>
          </p:nvPr>
        </p:nvSpPr>
        <p:spPr/>
        <p:txBody>
          <a:bodyPr/>
          <a:lstStyle/>
          <a:p>
            <a:r>
              <a:rPr lang="de-CH" smtClean="0"/>
              <a:t>Jürg Bosch</a:t>
            </a:r>
            <a:endParaRPr lang="de-CH"/>
          </a:p>
        </p:txBody>
      </p:sp>
      <p:sp>
        <p:nvSpPr>
          <p:cNvPr id="9" name="Foliennummernplatzhalter 8"/>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372464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r>
              <a:rPr lang="de-DE" smtClean="0"/>
              <a:t>04.01.2014</a:t>
            </a:r>
            <a:endParaRPr lang="de-CH"/>
          </a:p>
        </p:txBody>
      </p:sp>
      <p:sp>
        <p:nvSpPr>
          <p:cNvPr id="4" name="Fußzeilenplatzhalter 3"/>
          <p:cNvSpPr>
            <a:spLocks noGrp="1"/>
          </p:cNvSpPr>
          <p:nvPr>
            <p:ph type="ftr" sz="quarter" idx="11"/>
          </p:nvPr>
        </p:nvSpPr>
        <p:spPr/>
        <p:txBody>
          <a:bodyPr/>
          <a:lstStyle/>
          <a:p>
            <a:r>
              <a:rPr lang="de-CH" smtClean="0"/>
              <a:t>Jürg Bosch</a:t>
            </a:r>
            <a:endParaRPr lang="de-CH"/>
          </a:p>
        </p:txBody>
      </p:sp>
      <p:sp>
        <p:nvSpPr>
          <p:cNvPr id="5" name="Foliennummernplatzhalter 4"/>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7222765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04.01.2014</a:t>
            </a:r>
            <a:endParaRPr lang="de-CH"/>
          </a:p>
        </p:txBody>
      </p:sp>
      <p:sp>
        <p:nvSpPr>
          <p:cNvPr id="3" name="Fußzeilenplatzhalter 2"/>
          <p:cNvSpPr>
            <a:spLocks noGrp="1"/>
          </p:cNvSpPr>
          <p:nvPr>
            <p:ph type="ftr" sz="quarter" idx="11"/>
          </p:nvPr>
        </p:nvSpPr>
        <p:spPr/>
        <p:txBody>
          <a:bodyPr/>
          <a:lstStyle/>
          <a:p>
            <a:r>
              <a:rPr lang="de-CH" smtClean="0"/>
              <a:t>Jürg Bosch</a:t>
            </a:r>
            <a:endParaRPr lang="de-CH"/>
          </a:p>
        </p:txBody>
      </p:sp>
      <p:sp>
        <p:nvSpPr>
          <p:cNvPr id="4" name="Foliennummernplatzhalter 3"/>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1939483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04.01.2014</a:t>
            </a:r>
            <a:endParaRPr lang="de-CH"/>
          </a:p>
        </p:txBody>
      </p:sp>
      <p:sp>
        <p:nvSpPr>
          <p:cNvPr id="6" name="Fußzeilenplatzhalter 5"/>
          <p:cNvSpPr>
            <a:spLocks noGrp="1"/>
          </p:cNvSpPr>
          <p:nvPr>
            <p:ph type="ftr" sz="quarter" idx="11"/>
          </p:nvPr>
        </p:nvSpPr>
        <p:spPr/>
        <p:txBody>
          <a:bodyPr/>
          <a:lstStyle/>
          <a:p>
            <a:r>
              <a:rPr lang="de-CH" smtClean="0"/>
              <a:t>Jürg Bosch</a:t>
            </a:r>
            <a:endParaRPr lang="de-CH"/>
          </a:p>
        </p:txBody>
      </p:sp>
      <p:sp>
        <p:nvSpPr>
          <p:cNvPr id="7" name="Foliennummernplatzhalter 6"/>
          <p:cNvSpPr>
            <a:spLocks noGrp="1"/>
          </p:cNvSpPr>
          <p:nvPr>
            <p:ph type="sldNum" sz="quarter" idx="12"/>
          </p:nvPr>
        </p:nvSpPr>
        <p:spPr/>
        <p:txBody>
          <a:bodyPr/>
          <a:lstStyle/>
          <a:p>
            <a:fld id="{1DACA304-33A0-4E98-B1BF-3B537804E313}" type="slidenum">
              <a:rPr lang="de-CH" smtClean="0"/>
              <a:t>‹Nr.›</a:t>
            </a:fld>
            <a:endParaRPr lang="de-CH"/>
          </a:p>
        </p:txBody>
      </p:sp>
    </p:spTree>
    <p:extLst>
      <p:ext uri="{BB962C8B-B14F-4D97-AF65-F5344CB8AC3E}">
        <p14:creationId xmlns:p14="http://schemas.microsoft.com/office/powerpoint/2010/main" val="41952150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8229600" cy="850105"/>
          </a:xfrm>
          <a:prstGeom prst="rect">
            <a:avLst/>
          </a:prstGeom>
        </p:spPr>
        <p:txBody>
          <a:bodyPr vert="horz" lIns="91440" tIns="45720" rIns="91440" bIns="45720" rtlCol="0" anchor="ctr">
            <a:noAutofit/>
          </a:bodyPr>
          <a:lstStyle/>
          <a:p>
            <a:r>
              <a:rPr lang="de-DE" dirty="0" smtClean="0"/>
              <a:t>Titelmasterformat durch Klicken bearbeiten</a:t>
            </a:r>
            <a:endParaRPr lang="de-CH"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 </a:t>
            </a:r>
            <a:endParaRPr lang="de-CH"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smtClean="0"/>
              <a:t>04.01.2014</a:t>
            </a:r>
            <a:endParaRPr lang="de-CH"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dirty="0" smtClean="0"/>
              <a:t>Aktuar Jürg Bosch</a:t>
            </a:r>
            <a:endParaRPr lang="de-CH"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CH" dirty="0" smtClean="0"/>
              <a:t> Seite</a:t>
            </a:r>
            <a:fld id="{3D4ED2D7-0CA0-4CA3-AE25-72F5609AD165}" type="slidenum">
              <a:rPr lang="de-CH" smtClean="0"/>
              <a:t>‹Nr.›</a:t>
            </a:fld>
            <a:endParaRPr lang="de-CH" dirty="0"/>
          </a:p>
        </p:txBody>
      </p:sp>
      <p:cxnSp>
        <p:nvCxnSpPr>
          <p:cNvPr id="10" name="Gerade Verbindung 9"/>
          <p:cNvCxnSpPr/>
          <p:nvPr userDrawn="1"/>
        </p:nvCxnSpPr>
        <p:spPr>
          <a:xfrm>
            <a:off x="467544" y="1340768"/>
            <a:ext cx="8676456"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7" name="Picture 2" descr="C:\Users\Juerg\Documents\01  Papi\00_SVP\12 Vorlagen und Muster\Werni\Logo SVP Original_4C.jp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47979" y="270236"/>
            <a:ext cx="1647776" cy="1034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36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8" r:id="rId4"/>
    <p:sldLayoutId id="2147483652" r:id="rId5"/>
    <p:sldLayoutId id="2147483653" r:id="rId6"/>
    <p:sldLayoutId id="2147483654" r:id="rId7"/>
    <p:sldLayoutId id="2147483655" r:id="rId8"/>
    <p:sldLayoutId id="2147483656" r:id="rId9"/>
    <p:sldLayoutId id="2147483657" r:id="rId10"/>
  </p:sldLayoutIdLst>
  <p:timing>
    <p:tnLst>
      <p:par>
        <p:cTn id="1" dur="indefinite" restart="never" nodeType="tmRoot"/>
      </p:par>
    </p:tnLst>
  </p:timing>
  <p:hf hdr="0"/>
  <p:txStyles>
    <p:titleStyle>
      <a:lvl1pPr algn="ctr" defTabSz="914400" rtl="0" eaLnBrk="1" latinLnBrk="0" hangingPunct="1">
        <a:spcBef>
          <a:spcPct val="0"/>
        </a:spcBef>
        <a:buNone/>
        <a:defRPr sz="3600" kern="1200">
          <a:solidFill>
            <a:schemeClr val="tx1"/>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i="1"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agesanzeiger.ch/schweiz/standard/organisation/ahv/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1526927"/>
            <a:ext cx="8208912" cy="3486249"/>
          </a:xfrm>
        </p:spPr>
        <p:txBody>
          <a:bodyPr/>
          <a:lstStyle/>
          <a:p>
            <a:r>
              <a:rPr lang="de-CH" sz="4400" b="1" dirty="0" smtClean="0"/>
              <a:t/>
            </a:r>
            <a:br>
              <a:rPr lang="de-CH" sz="4400" b="1" dirty="0" smtClean="0"/>
            </a:br>
            <a:r>
              <a:rPr lang="de-CH" sz="4400" b="1" dirty="0"/>
              <a:t/>
            </a:r>
            <a:br>
              <a:rPr lang="de-CH" sz="4400" b="1" dirty="0"/>
            </a:br>
            <a:r>
              <a:rPr lang="de-CH" sz="4400" b="1" dirty="0" smtClean="0"/>
              <a:t>Schützt unsere Altersvorsorge</a:t>
            </a:r>
            <a:r>
              <a:rPr lang="de-CH" sz="3200" b="1" dirty="0" smtClean="0"/>
              <a:t/>
            </a:r>
            <a:br>
              <a:rPr lang="de-CH" sz="3200" b="1" dirty="0" smtClean="0"/>
            </a:br>
            <a:r>
              <a:rPr lang="de-CH" sz="3200" b="1" dirty="0" smtClean="0"/>
              <a:t/>
            </a:r>
            <a:br>
              <a:rPr lang="de-CH" sz="3200" b="1" dirty="0" smtClean="0"/>
            </a:br>
            <a:r>
              <a:rPr lang="de-CH" sz="2400" b="1" dirty="0" smtClean="0"/>
              <a:t>Zentrale </a:t>
            </a:r>
            <a:r>
              <a:rPr lang="de-CH" sz="2400" b="1" dirty="0"/>
              <a:t>Forderungen </a:t>
            </a:r>
            <a:br>
              <a:rPr lang="de-CH" sz="2400" b="1" dirty="0"/>
            </a:br>
            <a:r>
              <a:rPr lang="de-CH" sz="2400" b="1" dirty="0" smtClean="0"/>
              <a:t>Lösungs- </a:t>
            </a:r>
            <a:r>
              <a:rPr lang="de-CH" sz="2400" b="1" dirty="0"/>
              <a:t>und Handlungsansätze </a:t>
            </a:r>
            <a:r>
              <a:rPr lang="de-CH" sz="2000" b="1" dirty="0"/>
              <a:t>für konkrete </a:t>
            </a:r>
            <a:r>
              <a:rPr lang="de-CH" sz="2000" b="1" dirty="0" smtClean="0"/>
              <a:t>Massnahmen</a:t>
            </a:r>
            <a:r>
              <a:rPr lang="de-CH" sz="2400" b="1" dirty="0" smtClean="0"/>
              <a:t/>
            </a:r>
            <a:br>
              <a:rPr lang="de-CH" sz="2400" b="1" dirty="0" smtClean="0"/>
            </a:br>
            <a:r>
              <a:rPr lang="de-CH" sz="2400" b="1" dirty="0" smtClean="0"/>
              <a:t>Entwurf </a:t>
            </a:r>
            <a:r>
              <a:rPr lang="de-CH" sz="2400" b="1" dirty="0"/>
              <a:t>„Schützt unsere Altersvorsorge“ </a:t>
            </a:r>
            <a:r>
              <a:rPr lang="de-CH" sz="2400" dirty="0"/>
              <a:t/>
            </a:r>
            <a:br>
              <a:rPr lang="de-CH" sz="2400" dirty="0"/>
            </a:br>
            <a:r>
              <a:rPr lang="de-CH" sz="2400" b="1" dirty="0" smtClean="0"/>
              <a:t/>
            </a:r>
            <a:br>
              <a:rPr lang="de-CH" sz="2400" b="1" dirty="0" smtClean="0"/>
            </a:br>
            <a:r>
              <a:rPr lang="de-CH" sz="2400" b="1" dirty="0" smtClean="0"/>
              <a:t>Markus </a:t>
            </a:r>
            <a:r>
              <a:rPr lang="de-CH" sz="2400" b="1" dirty="0"/>
              <a:t>Binder</a:t>
            </a:r>
            <a:br>
              <a:rPr lang="de-CH" sz="2400" b="1" dirty="0"/>
            </a:br>
            <a:r>
              <a:rPr lang="de-CH" sz="2000" b="1" dirty="0"/>
              <a:t>Präsident der SVP Urdorf</a:t>
            </a:r>
            <a:br>
              <a:rPr lang="de-CH" sz="2000" b="1" dirty="0"/>
            </a:br>
            <a:r>
              <a:rPr lang="de-CH" sz="2000" b="1" dirty="0"/>
              <a:t>Projektverantwortlicher </a:t>
            </a:r>
            <a:r>
              <a:rPr lang="de-CH" sz="2000" b="1" dirty="0" smtClean="0"/>
              <a:t>«Schützt unsere </a:t>
            </a:r>
            <a:r>
              <a:rPr lang="de-CH" sz="2000" b="1" dirty="0"/>
              <a:t>Altersvorsorge</a:t>
            </a:r>
            <a:r>
              <a:rPr lang="de-CH" sz="2000" b="1" dirty="0" smtClean="0"/>
              <a:t>»</a:t>
            </a:r>
            <a:r>
              <a:rPr lang="de-CH" sz="2400" dirty="0"/>
              <a:t/>
            </a:r>
            <a:br>
              <a:rPr lang="de-CH" sz="2400" dirty="0"/>
            </a:br>
            <a:endParaRPr lang="de-CH" sz="2400" b="1" dirty="0"/>
          </a:p>
        </p:txBody>
      </p:sp>
    </p:spTree>
    <p:extLst>
      <p:ext uri="{BB962C8B-B14F-4D97-AF65-F5344CB8AC3E}">
        <p14:creationId xmlns:p14="http://schemas.microsoft.com/office/powerpoint/2010/main" val="215998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fontScale="85000" lnSpcReduction="20000"/>
          </a:bodyPr>
          <a:lstStyle/>
          <a:p>
            <a:r>
              <a:rPr lang="de-CH" sz="2400" b="1" dirty="0" smtClean="0"/>
              <a:t>Ja zum Dreisäulenmodell</a:t>
            </a:r>
          </a:p>
          <a:p>
            <a:pPr marL="342900" lvl="0" indent="-342900">
              <a:buFont typeface="Arial" panose="020B0604020202020204" pitchFamily="34" charset="0"/>
              <a:buChar char="•"/>
            </a:pPr>
            <a:r>
              <a:rPr lang="de-CH" sz="2400" dirty="0" smtClean="0"/>
              <a:t>Weltbeste Lösung</a:t>
            </a:r>
          </a:p>
          <a:p>
            <a:pPr marL="342900" lvl="0" indent="-342900">
              <a:buFont typeface="Arial" panose="020B0604020202020204" pitchFamily="34" charset="0"/>
              <a:buChar char="•"/>
            </a:pPr>
            <a:r>
              <a:rPr lang="de-CH" sz="2400" dirty="0" smtClean="0"/>
              <a:t>Solidarität und Eigenverantwortung sind ausgewogen</a:t>
            </a:r>
          </a:p>
          <a:p>
            <a:r>
              <a:rPr lang="de-CH" sz="2400" b="1" dirty="0" smtClean="0"/>
              <a:t>Nein </a:t>
            </a:r>
          </a:p>
          <a:p>
            <a:pPr marL="342900" indent="-342900">
              <a:buFont typeface="Arial" panose="020B0604020202020204" pitchFamily="34" charset="0"/>
              <a:buChar char="•"/>
            </a:pPr>
            <a:r>
              <a:rPr lang="de-CH" sz="2400" dirty="0" smtClean="0"/>
              <a:t>Zur Monster Reform </a:t>
            </a:r>
            <a:r>
              <a:rPr lang="de-CH" sz="2400" dirty="0" err="1" smtClean="0"/>
              <a:t>Berset</a:t>
            </a:r>
            <a:endParaRPr lang="de-CH" sz="2400" dirty="0" smtClean="0"/>
          </a:p>
          <a:p>
            <a:pPr marL="342900" indent="-342900">
              <a:buFont typeface="Arial" panose="020B0604020202020204" pitchFamily="34" charset="0"/>
              <a:buChar char="•"/>
            </a:pPr>
            <a:r>
              <a:rPr lang="de-CH" sz="2400" dirty="0" smtClean="0"/>
              <a:t>Zu 13 Milliarden Mehrkosten</a:t>
            </a:r>
          </a:p>
          <a:p>
            <a:pPr marL="342900" indent="-342900">
              <a:buFont typeface="Arial" panose="020B0604020202020204" pitchFamily="34" charset="0"/>
              <a:buChar char="•"/>
            </a:pPr>
            <a:r>
              <a:rPr lang="de-CH" sz="2400" dirty="0" smtClean="0"/>
              <a:t>Zum «Friss oder Stirb» Paket</a:t>
            </a:r>
          </a:p>
          <a:p>
            <a:pPr marL="342900" indent="-342900">
              <a:buFont typeface="Arial" panose="020B0604020202020204" pitchFamily="34" charset="0"/>
              <a:buChar char="•"/>
            </a:pPr>
            <a:r>
              <a:rPr lang="de-CH" sz="2400" dirty="0" smtClean="0"/>
              <a:t>Zum heimtückischen linken Angriff auf die zweite und Dritte Säule</a:t>
            </a:r>
          </a:p>
          <a:p>
            <a:pPr marL="342900" indent="-342900">
              <a:buFont typeface="Arial" panose="020B0604020202020204" pitchFamily="34" charset="0"/>
              <a:buChar char="•"/>
            </a:pPr>
            <a:r>
              <a:rPr lang="de-CH" sz="2400" dirty="0" smtClean="0"/>
              <a:t>Zur Demontage des Dreisäulenmodells</a:t>
            </a:r>
          </a:p>
          <a:p>
            <a:pPr marL="342900" indent="-342900">
              <a:buFont typeface="Arial" panose="020B0604020202020204" pitchFamily="34" charset="0"/>
              <a:buChar char="•"/>
            </a:pPr>
            <a:r>
              <a:rPr lang="de-CH" sz="2400" dirty="0" smtClean="0"/>
              <a:t>Zur Volkspension, wie schon 1972 (82%)</a:t>
            </a:r>
          </a:p>
          <a:p>
            <a:pPr marL="342900" indent="-342900">
              <a:buFont typeface="Arial" panose="020B0604020202020204" pitchFamily="34" charset="0"/>
              <a:buChar char="•"/>
            </a:pPr>
            <a:endParaRPr lang="de-CH" sz="2400" dirty="0"/>
          </a:p>
          <a:p>
            <a:r>
              <a:rPr lang="de-CH" sz="2400" b="1" dirty="0" smtClean="0"/>
              <a:t>Wohlstand dank Dreisäulenmodell garantiert Sozialen Frieden in der Schweiz</a:t>
            </a:r>
            <a:endParaRPr lang="de-CH" sz="2400" b="1" dirty="0"/>
          </a:p>
          <a:p>
            <a:pPr marL="342900" indent="-342900">
              <a:buFont typeface="Arial" panose="020B0604020202020204" pitchFamily="34" charset="0"/>
              <a:buChar char="•"/>
            </a:pPr>
            <a:endParaRPr lang="de-CH" sz="2400" dirty="0" smtClean="0"/>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10</a:t>
            </a:fld>
            <a:endParaRPr lang="de-CH" dirty="0"/>
          </a:p>
        </p:txBody>
      </p:sp>
    </p:spTree>
    <p:extLst>
      <p:ext uri="{BB962C8B-B14F-4D97-AF65-F5344CB8AC3E}">
        <p14:creationId xmlns:p14="http://schemas.microsoft.com/office/powerpoint/2010/main" val="34134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a:bodyPr>
          <a:lstStyle/>
          <a:p>
            <a:pPr algn="ctr"/>
            <a:r>
              <a:rPr lang="de-CH" sz="2400" b="1" dirty="0"/>
              <a:t>Freiheit  </a:t>
            </a:r>
          </a:p>
          <a:p>
            <a:pPr algn="ctr"/>
            <a:r>
              <a:rPr lang="de-CH" sz="2400" b="1" dirty="0"/>
              <a:t>Sicherheit</a:t>
            </a:r>
          </a:p>
          <a:p>
            <a:pPr algn="ctr"/>
            <a:r>
              <a:rPr lang="de-CH" sz="2400" b="1" dirty="0"/>
              <a:t>Wohlstand</a:t>
            </a:r>
          </a:p>
          <a:p>
            <a:endParaRPr lang="de-CH" sz="2400" b="1" dirty="0"/>
          </a:p>
          <a:p>
            <a:pPr algn="ctr"/>
            <a:r>
              <a:rPr lang="de-CH" sz="2400" b="1" i="1" dirty="0" smtClean="0"/>
              <a:t>«</a:t>
            </a:r>
            <a:r>
              <a:rPr lang="de-CH" sz="2400" b="1" i="1" dirty="0"/>
              <a:t>Wer die </a:t>
            </a:r>
            <a:r>
              <a:rPr lang="de-CH" b="1" i="1" dirty="0"/>
              <a:t>Freiheit </a:t>
            </a:r>
            <a:r>
              <a:rPr lang="de-CH" sz="2400" b="1" i="1" dirty="0"/>
              <a:t>aufgibt, um </a:t>
            </a:r>
            <a:r>
              <a:rPr lang="de-CH" b="1" i="1" dirty="0"/>
              <a:t>Sicherheit </a:t>
            </a:r>
            <a:r>
              <a:rPr lang="de-CH" sz="2400" b="1" i="1" dirty="0"/>
              <a:t>zu gewinnen, wird am Ende beides verlieren.» </a:t>
            </a:r>
            <a:r>
              <a:rPr lang="de-CH" sz="2400" b="1" i="1" dirty="0" smtClean="0"/>
              <a:t/>
            </a:r>
            <a:br>
              <a:rPr lang="de-CH" sz="2400" b="1" i="1" dirty="0" smtClean="0"/>
            </a:br>
            <a:r>
              <a:rPr lang="de-CH" sz="2400" b="1" i="1" dirty="0" smtClean="0"/>
              <a:t>Benjamin Franklin</a:t>
            </a:r>
          </a:p>
          <a:p>
            <a:endParaRPr lang="de-CH" sz="2400" b="1" i="1" dirty="0"/>
          </a:p>
          <a:p>
            <a:pPr algn="ctr"/>
            <a:r>
              <a:rPr lang="de-CH" sz="2400" b="1" i="1" dirty="0" smtClean="0"/>
              <a:t>… und den </a:t>
            </a:r>
            <a:r>
              <a:rPr lang="de-CH" b="1" i="1" dirty="0" smtClean="0"/>
              <a:t>Wohlstand </a:t>
            </a:r>
            <a:r>
              <a:rPr lang="de-CH" sz="2400" b="1" i="1" dirty="0" smtClean="0"/>
              <a:t>noch dazu.</a:t>
            </a:r>
            <a:endParaRPr lang="de-CH" sz="2400" b="1" i="1"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11</a:t>
            </a:fld>
            <a:endParaRPr lang="de-CH" dirty="0"/>
          </a:p>
        </p:txBody>
      </p:sp>
    </p:spTree>
    <p:extLst>
      <p:ext uri="{BB962C8B-B14F-4D97-AF65-F5344CB8AC3E}">
        <p14:creationId xmlns:p14="http://schemas.microsoft.com/office/powerpoint/2010/main" val="372347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a:bodyPr>
          <a:lstStyle/>
          <a:p>
            <a:pPr algn="ctr"/>
            <a:r>
              <a:rPr lang="de-CH" sz="2400" b="1" dirty="0" smtClean="0"/>
              <a:t>Freiheit  </a:t>
            </a:r>
          </a:p>
          <a:p>
            <a:pPr algn="ctr"/>
            <a:r>
              <a:rPr lang="de-CH" sz="2400" b="1" dirty="0" smtClean="0"/>
              <a:t>Sicherheit</a:t>
            </a:r>
          </a:p>
          <a:p>
            <a:pPr algn="ctr"/>
            <a:r>
              <a:rPr lang="de-CH" sz="2400" b="1" dirty="0" smtClean="0"/>
              <a:t>Wohlstand</a:t>
            </a:r>
          </a:p>
          <a:p>
            <a:endParaRPr lang="de-CH" sz="2400" b="1" dirty="0"/>
          </a:p>
          <a:p>
            <a:r>
              <a:rPr lang="de-CH" sz="1800" b="1" dirty="0" smtClean="0"/>
              <a:t>Die absolute Gültigkeit der drei SVP Grundwerte lässt sich am Beispiel der Altersvorsorge exemplarisch darstellen.</a:t>
            </a:r>
            <a:endParaRPr lang="de-CH" sz="1800" b="1" i="1" dirty="0"/>
          </a:p>
          <a:p>
            <a:endParaRPr lang="de-CH" sz="2400" b="1" i="1" dirty="0" smtClean="0"/>
          </a:p>
          <a:p>
            <a:r>
              <a:rPr lang="de-CH" sz="2400" b="1" i="1" dirty="0" smtClean="0"/>
              <a:t>«Wer die Freiheit aufgibt, um Sicherheit zu gewinnen, wird am Ende beides verlieren.» Benjamin Franklin</a:t>
            </a:r>
            <a:endParaRPr lang="de-CH" sz="2400" b="1" i="1" dirty="0"/>
          </a:p>
          <a:p>
            <a:endParaRPr lang="de-CH" sz="2400" b="1" i="1" dirty="0" smtClean="0"/>
          </a:p>
          <a:p>
            <a:pPr lvl="0">
              <a:lnSpc>
                <a:spcPct val="90000"/>
              </a:lnSpc>
            </a:pPr>
            <a:endParaRPr lang="de-CH" sz="22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2</a:t>
            </a:fld>
            <a:endParaRPr lang="de-CH" dirty="0"/>
          </a:p>
        </p:txBody>
      </p:sp>
    </p:spTree>
    <p:extLst>
      <p:ext uri="{BB962C8B-B14F-4D97-AF65-F5344CB8AC3E}">
        <p14:creationId xmlns:p14="http://schemas.microsoft.com/office/powerpoint/2010/main" val="372347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fontScale="92500" lnSpcReduction="10000"/>
          </a:bodyPr>
          <a:lstStyle/>
          <a:p>
            <a:r>
              <a:rPr lang="de-CH" sz="2400" b="1" dirty="0" smtClean="0"/>
              <a:t>Ja zur Solidarität in der AHV</a:t>
            </a:r>
          </a:p>
          <a:p>
            <a:pPr marL="342900" lvl="0" indent="-342900">
              <a:buFont typeface="Arial" panose="020B0604020202020204" pitchFamily="34" charset="0"/>
              <a:buChar char="•"/>
            </a:pPr>
            <a:r>
              <a:rPr lang="de-CH" sz="2400" dirty="0" smtClean="0"/>
              <a:t>Schutz der bewährten Leistungen</a:t>
            </a:r>
          </a:p>
          <a:p>
            <a:pPr marL="342900" lvl="0" indent="-342900">
              <a:buFont typeface="Arial" panose="020B0604020202020204" pitchFamily="34" charset="0"/>
              <a:buChar char="•"/>
            </a:pPr>
            <a:r>
              <a:rPr lang="de-CH" sz="2400" dirty="0" smtClean="0"/>
              <a:t>Beibehaltung des bisherigen Umlageverfahrens</a:t>
            </a:r>
          </a:p>
          <a:p>
            <a:pPr marL="342900" lvl="0" indent="-342900">
              <a:buFont typeface="Arial" panose="020B0604020202020204" pitchFamily="34" charset="0"/>
              <a:buChar char="•"/>
            </a:pPr>
            <a:r>
              <a:rPr lang="de-CH" sz="2400" dirty="0" smtClean="0"/>
              <a:t>Für eine wirksame Schuldenbremse</a:t>
            </a:r>
          </a:p>
          <a:p>
            <a:r>
              <a:rPr lang="de-CH" sz="2400" b="1" dirty="0" smtClean="0"/>
              <a:t>Nein </a:t>
            </a:r>
          </a:p>
          <a:p>
            <a:pPr marL="342900" indent="-342900">
              <a:buFont typeface="Arial" panose="020B0604020202020204" pitchFamily="34" charset="0"/>
              <a:buChar char="•"/>
            </a:pPr>
            <a:r>
              <a:rPr lang="de-CH" sz="2400" dirty="0" smtClean="0"/>
              <a:t>zum massiven Zusatzkosten (3 Mia)</a:t>
            </a:r>
          </a:p>
          <a:p>
            <a:pPr marL="342900" indent="-342900">
              <a:buFont typeface="Arial" panose="020B0604020202020204" pitchFamily="34" charset="0"/>
              <a:buChar char="•"/>
            </a:pPr>
            <a:r>
              <a:rPr lang="de-CH" sz="2400" dirty="0" smtClean="0"/>
              <a:t>zur schädlichen AHV Plus Gewerkschaftsinitiative</a:t>
            </a:r>
          </a:p>
          <a:p>
            <a:pPr marL="342900" indent="-342900">
              <a:buFont typeface="Arial" panose="020B0604020202020204" pitchFamily="34" charset="0"/>
              <a:buChar char="•"/>
            </a:pPr>
            <a:r>
              <a:rPr lang="de-CH" sz="2400" dirty="0" smtClean="0"/>
              <a:t>Zum ideologisch motivierten Superausbau</a:t>
            </a:r>
          </a:p>
          <a:p>
            <a:endParaRPr lang="de-CH" sz="2400" b="1" dirty="0" smtClean="0"/>
          </a:p>
          <a:p>
            <a:pPr marL="342900" indent="-342900">
              <a:buFont typeface="Arial" panose="020B0604020202020204" pitchFamily="34" charset="0"/>
              <a:buChar char="•"/>
            </a:pPr>
            <a:endParaRPr lang="de-CH" sz="2400" b="1" dirty="0"/>
          </a:p>
          <a:p>
            <a:r>
              <a:rPr lang="de-CH" b="1" dirty="0" smtClean="0"/>
              <a:t>Freiheit, 1948 demokratisch ja zur Solidarität in der AHV zu sagen</a:t>
            </a:r>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3</a:t>
            </a:fld>
            <a:endParaRPr lang="de-CH" dirty="0"/>
          </a:p>
        </p:txBody>
      </p:sp>
    </p:spTree>
    <p:extLst>
      <p:ext uri="{BB962C8B-B14F-4D97-AF65-F5344CB8AC3E}">
        <p14:creationId xmlns:p14="http://schemas.microsoft.com/office/powerpoint/2010/main" val="66747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fontScale="70000" lnSpcReduction="20000"/>
          </a:bodyPr>
          <a:lstStyle/>
          <a:p>
            <a:r>
              <a:rPr lang="de-CH" sz="2400" b="1" dirty="0" smtClean="0"/>
              <a:t>Ja zur zum Erhalt der bewährten Zweiten Säule</a:t>
            </a:r>
          </a:p>
          <a:p>
            <a:pPr marL="342900" lvl="0" indent="-342900">
              <a:buFont typeface="Arial" panose="020B0604020202020204" pitchFamily="34" charset="0"/>
              <a:buChar char="•"/>
            </a:pPr>
            <a:r>
              <a:rPr lang="de-CH" sz="2400" dirty="0" smtClean="0"/>
              <a:t>Schutz der bewährten Leistungen </a:t>
            </a:r>
          </a:p>
          <a:p>
            <a:pPr marL="342900" lvl="0" indent="-342900">
              <a:buFont typeface="Arial" panose="020B0604020202020204" pitchFamily="34" charset="0"/>
              <a:buChar char="•"/>
            </a:pPr>
            <a:r>
              <a:rPr lang="de-CH" sz="2400" dirty="0" smtClean="0"/>
              <a:t>Subsidiaritätsprinzip, Entscheide auf tiefster Stufe</a:t>
            </a:r>
          </a:p>
          <a:p>
            <a:pPr marL="342900" lvl="0" indent="-342900">
              <a:buFont typeface="Arial" panose="020B0604020202020204" pitchFamily="34" charset="0"/>
              <a:buChar char="•"/>
            </a:pPr>
            <a:r>
              <a:rPr lang="de-CH" sz="2400" dirty="0" smtClean="0"/>
              <a:t>Sozialpartnerschaft, paritätische Entscheidungen</a:t>
            </a:r>
          </a:p>
          <a:p>
            <a:pPr marL="342900" lvl="0" indent="-342900">
              <a:buFont typeface="Arial" panose="020B0604020202020204" pitchFamily="34" charset="0"/>
              <a:buChar char="•"/>
            </a:pPr>
            <a:r>
              <a:rPr lang="de-CH" sz="2400" dirty="0" smtClean="0"/>
              <a:t>Eigenverantwortung</a:t>
            </a:r>
          </a:p>
          <a:p>
            <a:pPr marL="342900" lvl="0" indent="-342900">
              <a:buFont typeface="Arial" panose="020B0604020202020204" pitchFamily="34" charset="0"/>
              <a:buChar char="•"/>
            </a:pPr>
            <a:r>
              <a:rPr lang="de-CH" sz="2400" dirty="0" smtClean="0"/>
              <a:t>Kapitaldeckungsverfahren</a:t>
            </a:r>
          </a:p>
          <a:p>
            <a:pPr marL="342900" lvl="0" indent="-342900">
              <a:buFont typeface="Arial" panose="020B0604020202020204" pitchFamily="34" charset="0"/>
              <a:buChar char="•"/>
            </a:pPr>
            <a:r>
              <a:rPr lang="de-CH" sz="2400" dirty="0" smtClean="0"/>
              <a:t>Schutz der betrieblichen Vorsorge (</a:t>
            </a:r>
            <a:r>
              <a:rPr lang="de-CH" sz="2400" dirty="0" err="1" smtClean="0"/>
              <a:t>Obligatorium</a:t>
            </a:r>
            <a:r>
              <a:rPr lang="de-CH" sz="2400" dirty="0" smtClean="0"/>
              <a:t> + </a:t>
            </a:r>
            <a:r>
              <a:rPr lang="de-CH" sz="2400" dirty="0" err="1" smtClean="0"/>
              <a:t>Überobligatorium</a:t>
            </a:r>
            <a:r>
              <a:rPr lang="de-CH" sz="2400" dirty="0" smtClean="0"/>
              <a:t>)</a:t>
            </a:r>
          </a:p>
          <a:p>
            <a:r>
              <a:rPr lang="de-CH" sz="2400" b="1" dirty="0" smtClean="0"/>
              <a:t>Nein </a:t>
            </a:r>
          </a:p>
          <a:p>
            <a:pPr marL="342900" indent="-342900">
              <a:buFont typeface="Arial" panose="020B0604020202020204" pitchFamily="34" charset="0"/>
              <a:buChar char="•"/>
            </a:pPr>
            <a:r>
              <a:rPr lang="de-CH" sz="2400" dirty="0" smtClean="0"/>
              <a:t>Zu unerwünschten Solidaritäten in der Zweiten Säule</a:t>
            </a:r>
          </a:p>
          <a:p>
            <a:pPr marL="342900" indent="-342900">
              <a:buFont typeface="Arial" panose="020B0604020202020204" pitchFamily="34" charset="0"/>
              <a:buChar char="•"/>
            </a:pPr>
            <a:r>
              <a:rPr lang="de-CH" sz="2400" dirty="0" smtClean="0"/>
              <a:t>Zur verfassungswidrigen Umverteilung in und zwischen Kassen</a:t>
            </a:r>
          </a:p>
          <a:p>
            <a:pPr marL="342900" indent="-342900">
              <a:buFont typeface="Arial" panose="020B0604020202020204" pitchFamily="34" charset="0"/>
              <a:buChar char="•"/>
            </a:pPr>
            <a:r>
              <a:rPr lang="de-CH" sz="2400" dirty="0" smtClean="0"/>
              <a:t>Zum massiven Ausbau 9 Mia Zusatzkosten</a:t>
            </a:r>
          </a:p>
          <a:p>
            <a:pPr marL="342900" indent="-342900">
              <a:buFont typeface="Arial" panose="020B0604020202020204" pitchFamily="34" charset="0"/>
              <a:buChar char="•"/>
            </a:pPr>
            <a:r>
              <a:rPr lang="de-CH" sz="2400" dirty="0" smtClean="0"/>
              <a:t>Zur Überregulierung und Mikromanagement</a:t>
            </a:r>
          </a:p>
          <a:p>
            <a:pPr marL="342900" indent="-342900">
              <a:buFont typeface="Arial" panose="020B0604020202020204" pitchFamily="34" charset="0"/>
              <a:buChar char="•"/>
            </a:pPr>
            <a:r>
              <a:rPr lang="de-CH" sz="2400" dirty="0" smtClean="0"/>
              <a:t>Zu noch mehr Staatseingriffen</a:t>
            </a:r>
          </a:p>
          <a:p>
            <a:pPr marL="342900" indent="-342900">
              <a:buFont typeface="Arial" panose="020B0604020202020204" pitchFamily="34" charset="0"/>
              <a:buChar char="•"/>
            </a:pPr>
            <a:r>
              <a:rPr lang="de-CH" sz="2400" dirty="0" smtClean="0"/>
              <a:t>Zur ideologischen Umgestaltung</a:t>
            </a:r>
          </a:p>
          <a:p>
            <a:endParaRPr lang="de-CH" sz="2400" dirty="0" smtClean="0"/>
          </a:p>
          <a:p>
            <a:r>
              <a:rPr lang="de-CH" sz="2400" b="1" dirty="0" smtClean="0"/>
              <a:t>Sicherheit in der Zweiten Säule dank Eigenverantwortung</a:t>
            </a:r>
            <a:endParaRPr lang="de-CH" sz="2400" b="1" dirty="0"/>
          </a:p>
          <a:p>
            <a:pPr marL="342900" indent="-342900">
              <a:buFont typeface="Arial" panose="020B0604020202020204" pitchFamily="34" charset="0"/>
              <a:buChar char="•"/>
            </a:pPr>
            <a:endParaRPr lang="de-CH" sz="2400" dirty="0" smtClean="0"/>
          </a:p>
          <a:p>
            <a:endParaRPr lang="de-CH" sz="2400" b="1" dirty="0" smtClean="0"/>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4</a:t>
            </a:fld>
            <a:endParaRPr lang="de-CH" dirty="0"/>
          </a:p>
        </p:txBody>
      </p:sp>
    </p:spTree>
    <p:extLst>
      <p:ext uri="{BB962C8B-B14F-4D97-AF65-F5344CB8AC3E}">
        <p14:creationId xmlns:p14="http://schemas.microsoft.com/office/powerpoint/2010/main" val="114012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a:bodyPr>
          <a:lstStyle/>
          <a:p>
            <a:r>
              <a:rPr lang="de-CH" sz="2400" b="1" dirty="0" smtClean="0"/>
              <a:t>Gift für Pensionskassen</a:t>
            </a:r>
          </a:p>
          <a:p>
            <a:pPr marL="342900" lvl="0" indent="-342900">
              <a:buFont typeface="Arial" panose="020B0604020202020204" pitchFamily="34" charset="0"/>
              <a:buChar char="•"/>
            </a:pPr>
            <a:r>
              <a:rPr lang="de-CH" sz="2400" dirty="0"/>
              <a:t>Die schleichende Umlage von Aktiven zu Rentner ist für die Pensionskassen </a:t>
            </a:r>
            <a:r>
              <a:rPr lang="de-CH" sz="2400" dirty="0" smtClean="0"/>
              <a:t>Gift</a:t>
            </a:r>
          </a:p>
          <a:p>
            <a:pPr marL="342900" lvl="0" indent="-342900">
              <a:buFont typeface="Arial" panose="020B0604020202020204" pitchFamily="34" charset="0"/>
              <a:buChar char="•"/>
            </a:pPr>
            <a:r>
              <a:rPr lang="de-CH" sz="2400" dirty="0" smtClean="0"/>
              <a:t>die </a:t>
            </a:r>
            <a:r>
              <a:rPr lang="de-CH" sz="2400" dirty="0"/>
              <a:t>in </a:t>
            </a:r>
            <a:r>
              <a:rPr lang="de-CH" sz="2400" dirty="0" smtClean="0"/>
              <a:t>der Monsterreform 2020 </a:t>
            </a:r>
            <a:r>
              <a:rPr lang="de-CH" sz="2400" dirty="0"/>
              <a:t>vorgesehene </a:t>
            </a:r>
            <a:r>
              <a:rPr lang="de-CH" sz="2400" dirty="0" smtClean="0"/>
              <a:t>Umlage zwischen </a:t>
            </a:r>
            <a:r>
              <a:rPr lang="de-CH" sz="2400" dirty="0"/>
              <a:t>den Pensionskassen (zu Lasten der Überobligatorischen) </a:t>
            </a:r>
            <a:r>
              <a:rPr lang="de-CH" sz="2400" dirty="0" smtClean="0"/>
              <a:t>ist der </a:t>
            </a:r>
            <a:r>
              <a:rPr lang="de-CH" sz="2400" dirty="0"/>
              <a:t>Beginn des Endes der 2. </a:t>
            </a:r>
            <a:r>
              <a:rPr lang="de-CH" sz="2400" dirty="0" smtClean="0"/>
              <a:t>Säule</a:t>
            </a:r>
          </a:p>
          <a:p>
            <a:pPr marL="342900" lvl="0" indent="-342900">
              <a:buFont typeface="Arial" panose="020B0604020202020204" pitchFamily="34" charset="0"/>
              <a:buChar char="•"/>
            </a:pPr>
            <a:r>
              <a:rPr lang="de-CH" sz="2400" dirty="0" smtClean="0"/>
              <a:t>1</a:t>
            </a:r>
            <a:r>
              <a:rPr lang="de-CH" sz="2400" dirty="0"/>
              <a:t>. Schritt: alle nur noch </a:t>
            </a:r>
            <a:r>
              <a:rPr lang="de-CH" sz="2400" dirty="0" smtClean="0"/>
              <a:t>BVG</a:t>
            </a:r>
          </a:p>
          <a:p>
            <a:pPr marL="342900" lvl="0" indent="-342900">
              <a:buFont typeface="Arial" panose="020B0604020202020204" pitchFamily="34" charset="0"/>
              <a:buChar char="•"/>
            </a:pPr>
            <a:r>
              <a:rPr lang="de-CH" sz="2400" dirty="0" smtClean="0"/>
              <a:t>2</a:t>
            </a:r>
            <a:r>
              <a:rPr lang="de-CH" sz="2400" dirty="0"/>
              <a:t>. Schritt: </a:t>
            </a:r>
            <a:r>
              <a:rPr lang="de-CH" sz="2400" dirty="0" smtClean="0"/>
              <a:t>Einheitspensionskasse </a:t>
            </a:r>
          </a:p>
          <a:p>
            <a:pPr marL="342900" lvl="0" indent="-342900">
              <a:buFont typeface="Arial" panose="020B0604020202020204" pitchFamily="34" charset="0"/>
              <a:buChar char="•"/>
            </a:pPr>
            <a:r>
              <a:rPr lang="de-CH" sz="2400" dirty="0" smtClean="0"/>
              <a:t>3</a:t>
            </a:r>
            <a:r>
              <a:rPr lang="de-CH" sz="2400" dirty="0"/>
              <a:t>. Zusammenlegung der 1. und 2. </a:t>
            </a:r>
            <a:r>
              <a:rPr lang="de-CH" sz="2400" dirty="0" smtClean="0"/>
              <a:t>Säule, Sozialistische Volkspension</a:t>
            </a:r>
          </a:p>
          <a:p>
            <a:endParaRPr lang="de-CH" sz="2400" dirty="0" smtClean="0"/>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5</a:t>
            </a:fld>
            <a:endParaRPr lang="de-CH" dirty="0"/>
          </a:p>
        </p:txBody>
      </p:sp>
    </p:spTree>
    <p:extLst>
      <p:ext uri="{BB962C8B-B14F-4D97-AF65-F5344CB8AC3E}">
        <p14:creationId xmlns:p14="http://schemas.microsoft.com/office/powerpoint/2010/main" val="390515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r"/>
            <a:r>
              <a:rPr lang="de-CH" dirty="0" smtClean="0"/>
              <a:t>Angriff auf Dritte Säule 1/2</a:t>
            </a:r>
            <a:endParaRPr lang="de-CH" dirty="0"/>
          </a:p>
        </p:txBody>
      </p:sp>
      <p:sp>
        <p:nvSpPr>
          <p:cNvPr id="11" name="Inhaltsplatzhalter 10"/>
          <p:cNvSpPr>
            <a:spLocks noGrp="1"/>
          </p:cNvSpPr>
          <p:nvPr>
            <p:ph idx="1"/>
          </p:nvPr>
        </p:nvSpPr>
        <p:spPr>
          <a:xfrm>
            <a:off x="395536" y="1268760"/>
            <a:ext cx="8229600" cy="5069160"/>
          </a:xfrm>
        </p:spPr>
        <p:txBody>
          <a:bodyPr>
            <a:normAutofit fontScale="25000" lnSpcReduction="20000"/>
          </a:bodyPr>
          <a:lstStyle/>
          <a:p>
            <a:r>
              <a:rPr lang="de-CH" sz="6400" b="1" dirty="0" smtClean="0"/>
              <a:t/>
            </a:r>
            <a:br>
              <a:rPr lang="de-CH" sz="6400" b="1" dirty="0" smtClean="0"/>
            </a:br>
            <a:r>
              <a:rPr lang="de-CH" sz="6400" b="1" dirty="0" smtClean="0"/>
              <a:t>«</a:t>
            </a:r>
            <a:r>
              <a:rPr lang="de-CH" sz="8000" b="1" dirty="0"/>
              <a:t>AHV-Rente ist viel rentabler als dritte Säule»</a:t>
            </a:r>
            <a:endParaRPr lang="de-CH" sz="5600" b="1" dirty="0"/>
          </a:p>
          <a:p>
            <a:r>
              <a:rPr lang="de-CH" sz="5600" b="1" dirty="0"/>
              <a:t>Der SGB rechnet am Beispiel einer Familie vor, wie das «geniale AHV-Finanzierungsmodell» der privaten Vorsorge weit überlegen sein soll</a:t>
            </a:r>
            <a:r>
              <a:rPr lang="de-CH" sz="5600" b="1" dirty="0" smtClean="0"/>
              <a:t>.</a:t>
            </a:r>
          </a:p>
          <a:p>
            <a:r>
              <a:rPr lang="de-CH" sz="5600" dirty="0"/>
              <a:t>Der Schweizerische Gewerkschaftsbund (SGB) stärkt der </a:t>
            </a:r>
            <a:r>
              <a:rPr lang="de-CH" sz="5600" b="1" dirty="0">
                <a:hlinkClick r:id="rId2" action="ppaction://hlinkfile"/>
              </a:rPr>
              <a:t>AHV</a:t>
            </a:r>
            <a:r>
              <a:rPr lang="de-CH" sz="5600" dirty="0"/>
              <a:t> im Hinblick auf die bevorstehende Parlamentsdebatte zur Altersvorsorge 2020 den Rücken: Verglichen mit privaten Vorsorgelösungen verfüge die erste Säule über ein viel besseres Preis-Leistungs-Verhältnis. «Nirgends gibt es für einen Beitragsfranken eine so hohe Rente wie bei der AHV», kommentierte Präsident Paul Rechsteiner heute vor den Medien in Bern Modellrechnungen des SGB. Für eine gleich hohe Rente müsse teilweise mehr als doppelt so viel Geld in eine dritte Säule eingezahlt werden wie in die AHV.</a:t>
            </a:r>
          </a:p>
          <a:p>
            <a:r>
              <a:rPr lang="de-CH" sz="5600" dirty="0"/>
              <a:t>Die Gewerkschafter wollen mit den Zahlen den privaten Versicherungskonzernen und den Grossbanken entgegenwirken, «welche mit bestellten Studien die staatlich geregelte Altersvorsorge und insbesondere die AHV schlechtreden». Dabei seien AHV-Altersrenten dem privaten Alterssparen deutlich überlegen.</a:t>
            </a:r>
          </a:p>
          <a:p>
            <a:r>
              <a:rPr lang="de-CH" sz="5600" b="1" dirty="0"/>
              <a:t>«Überwiegende Mehrheit profitiert»</a:t>
            </a:r>
            <a:endParaRPr lang="de-CH" sz="5600" dirty="0"/>
          </a:p>
          <a:p>
            <a:r>
              <a:rPr lang="de-CH" sz="5600" dirty="0"/>
              <a:t>Gemäss der Analyse hätte ein Ehepaar mit zwei Kindern und einem versicherten Lohn von zuletzt 7400 Franken im Referenzjahr 2013 10,3 Prozent des Lohnes in die AHV einzahlen müssen. Hätte das gleiche Paar eine gleich hohe Rente privat ansparen wollen, hätte es 22,5 Prozent des Lohnes auf die Seite legen müssen.</a:t>
            </a:r>
          </a:p>
          <a:p>
            <a:r>
              <a:rPr lang="de-CH" sz="5600" dirty="0"/>
              <a:t>Doris Bianchi, Spezialistin für Sozialversicherungen beim SGB, stellte klar, «dass nicht nur Menschen mit tiefen Einkommen profitieren». Bei einem Ehepaar mit einem Monatseinkommen von 11'200 Franken sei die AHV im Vergleich zur dritten Säule über die 44 Beitragsjahre gesehen mit über 217'000 Franken im Vorteil.</a:t>
            </a:r>
          </a:p>
          <a:p>
            <a:r>
              <a:rPr lang="de-CH" sz="5600" dirty="0"/>
              <a:t>Auch für Alleinstehende mit Einkommen über 10'000 Franken pro Monat sei die AHV die rentabelste Lösung. «Es zeigt sich, dass in der Schweiz die überwiegende Mehrheit von der AHV profitiert», sagte Bianchi. Dies gelte bis zu einem Einkommen von rund 220'000 Franken pro Jahr, schränkte Rechsteiner ein. Ab dieser Obergrenze sind die Leistungen der AHV jener privater Versicherungen im Kostenverhältnis nicht mehr überlegen.</a:t>
            </a:r>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6</a:t>
            </a:fld>
            <a:endParaRPr lang="de-CH" dirty="0"/>
          </a:p>
        </p:txBody>
      </p:sp>
    </p:spTree>
    <p:extLst>
      <p:ext uri="{BB962C8B-B14F-4D97-AF65-F5344CB8AC3E}">
        <p14:creationId xmlns:p14="http://schemas.microsoft.com/office/powerpoint/2010/main" val="406263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r"/>
            <a:r>
              <a:rPr lang="de-CH" dirty="0" smtClean="0"/>
              <a:t>Angriff auf Dritte Säule 1/2</a:t>
            </a:r>
            <a:endParaRPr lang="de-CH" dirty="0"/>
          </a:p>
        </p:txBody>
      </p:sp>
      <p:sp>
        <p:nvSpPr>
          <p:cNvPr id="11" name="Inhaltsplatzhalter 10"/>
          <p:cNvSpPr>
            <a:spLocks noGrp="1"/>
          </p:cNvSpPr>
          <p:nvPr>
            <p:ph idx="1"/>
          </p:nvPr>
        </p:nvSpPr>
        <p:spPr>
          <a:xfrm>
            <a:off x="395536" y="1268760"/>
            <a:ext cx="8229600" cy="5069160"/>
          </a:xfrm>
        </p:spPr>
        <p:txBody>
          <a:bodyPr>
            <a:normAutofit fontScale="32500" lnSpcReduction="20000"/>
          </a:bodyPr>
          <a:lstStyle/>
          <a:p>
            <a:endParaRPr lang="de-CH" sz="4400" b="1" dirty="0" smtClean="0"/>
          </a:p>
          <a:p>
            <a:r>
              <a:rPr lang="de-CH" sz="4400" b="1" dirty="0" smtClean="0"/>
              <a:t>«Solidarität </a:t>
            </a:r>
            <a:r>
              <a:rPr lang="de-CH" sz="4400" b="1" dirty="0"/>
              <a:t>sowie schlanke Strukturen</a:t>
            </a:r>
            <a:endParaRPr lang="de-CH" sz="4400" dirty="0"/>
          </a:p>
          <a:p>
            <a:r>
              <a:rPr lang="de-CH" sz="4400" dirty="0"/>
              <a:t>Den Grund für das gute Abschneiden der AHV sehen die Gewerkschaften insbesondere im Finanzierungsmodell: «Die starke Solidarität zwischen hohen und tiefen Einkommen und die Berücksichtigung unbezahlter Familienarbeit in der Rentenberechnung sprechen für die AHV.» Doch die AHV profitiere auch von der Schwäche privater Vorsorgelösungen. Anbieter der dritten Säule böten oft schlechte Konditionen – beispielsweise verlangten sie hohe Gebühren.</a:t>
            </a:r>
          </a:p>
          <a:p>
            <a:r>
              <a:rPr lang="de-CH" sz="4400" dirty="0"/>
              <a:t>Zudem gehörten die schlanke Verwaltung, die grosse Unabhängigkeit vom Gewinnstreben privater Anbieter sowie die Umlagefinanzierung zu den Trümpfen der AHV, sagte Bianchi. Diese gelte es auszuspielen.</a:t>
            </a:r>
          </a:p>
          <a:p>
            <a:r>
              <a:rPr lang="de-CH" sz="4400" b="1" dirty="0"/>
              <a:t>Rüsten für Parlamentsdebatte</a:t>
            </a:r>
            <a:endParaRPr lang="de-CH" sz="4400" dirty="0"/>
          </a:p>
          <a:p>
            <a:r>
              <a:rPr lang="de-CH" sz="4400" dirty="0"/>
              <a:t>Für Rechsteiner ist das Verhältnis von Sozialversicherung zu privaten Vorsorgelösungen «eines der zentralen Felder der Auseinandersetzung um die Altersvorsorge 2020». Deshalb hätten sich die Modellrechnungen auf den Vergleich zwischen erster und dritter Säule konzentriert. «Wir verteidigen aber auch die Pensionskassen», sagte er.</a:t>
            </a:r>
          </a:p>
          <a:p>
            <a:r>
              <a:rPr lang="de-CH" sz="4400" dirty="0"/>
              <a:t>Der Bundesrat will die Botschaft zur Altersvorsorge 2020 noch vor Ende Jahr verabschieden. Im Parlament werde es «grosse Diskussionen» zwischen privatem Alterssparen und der AHV geben, sagte der oberste Schweizer Gewerkschafter. Verschiedene Akteure setzten sich für eine Stärkung der dritten Säule ein. «Wir sind aber AHV-Patrioten.» Statt geschwächt, müsse die AHV gestärkt werden. Dieses Ziel verfolgt auch die vom SGB lancierte Volksinitiative «AHV plus». (</a:t>
            </a:r>
            <a:r>
              <a:rPr lang="de-CH" sz="4400" dirty="0" err="1"/>
              <a:t>rub</a:t>
            </a:r>
            <a:r>
              <a:rPr lang="de-CH" sz="4400" dirty="0"/>
              <a:t>/</a:t>
            </a:r>
            <a:r>
              <a:rPr lang="de-CH" sz="4400" dirty="0" err="1"/>
              <a:t>sda</a:t>
            </a:r>
            <a:r>
              <a:rPr lang="de-CH" sz="4400" dirty="0"/>
              <a:t>)</a:t>
            </a:r>
          </a:p>
          <a:p>
            <a:r>
              <a:rPr lang="de-CH" sz="4400" dirty="0"/>
              <a:t>(Erstellt: </a:t>
            </a:r>
            <a:r>
              <a:rPr lang="de-CH" sz="4400" b="1" dirty="0"/>
              <a:t>01.10.2014,</a:t>
            </a:r>
            <a:r>
              <a:rPr lang="de-CH" sz="4400" dirty="0"/>
              <a:t> 13:16 Uhr) </a:t>
            </a:r>
            <a:endParaRPr lang="de-CH" sz="4400" b="1" dirty="0" smtClean="0"/>
          </a:p>
          <a:p>
            <a:r>
              <a:rPr lang="de-CH" sz="4400" b="1" dirty="0" smtClean="0"/>
              <a:t>http</a:t>
            </a:r>
            <a:r>
              <a:rPr lang="de-CH" sz="4400" b="1" dirty="0"/>
              <a:t>://www.tagesanzeiger.ch/schweiz/standard/AHVRente-ist-viel-rentabler-als-dritte-Saeule/story/31877163</a:t>
            </a:r>
            <a:endParaRPr lang="de-CH" sz="4400" dirty="0" smtClean="0"/>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7</a:t>
            </a:fld>
            <a:endParaRPr lang="de-CH" dirty="0"/>
          </a:p>
        </p:txBody>
      </p:sp>
    </p:spTree>
    <p:extLst>
      <p:ext uri="{BB962C8B-B14F-4D97-AF65-F5344CB8AC3E}">
        <p14:creationId xmlns:p14="http://schemas.microsoft.com/office/powerpoint/2010/main" val="285070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CH" dirty="0"/>
          </a:p>
        </p:txBody>
      </p:sp>
      <p:sp>
        <p:nvSpPr>
          <p:cNvPr id="11" name="Inhaltsplatzhalter 10"/>
          <p:cNvSpPr>
            <a:spLocks noGrp="1"/>
          </p:cNvSpPr>
          <p:nvPr>
            <p:ph idx="1"/>
          </p:nvPr>
        </p:nvSpPr>
        <p:spPr/>
        <p:txBody>
          <a:bodyPr>
            <a:normAutofit/>
          </a:bodyPr>
          <a:lstStyle/>
          <a:p>
            <a:r>
              <a:rPr lang="de-CH" sz="2400" b="1" dirty="0"/>
              <a:t>Ja zur bewährten Dritten Säule</a:t>
            </a:r>
          </a:p>
          <a:p>
            <a:pPr marL="342900" lvl="0" indent="-342900">
              <a:buFont typeface="Arial" panose="020B0604020202020204" pitchFamily="34" charset="0"/>
              <a:buChar char="•"/>
            </a:pPr>
            <a:r>
              <a:rPr lang="de-CH" sz="2400" dirty="0" smtClean="0"/>
              <a:t>Förderung der Selbstverantwortung</a:t>
            </a:r>
          </a:p>
          <a:p>
            <a:r>
              <a:rPr lang="de-CH" sz="2400" b="1" dirty="0" smtClean="0"/>
              <a:t>Nein </a:t>
            </a:r>
          </a:p>
          <a:p>
            <a:pPr marL="342900" indent="-342900">
              <a:buFont typeface="Arial" panose="020B0604020202020204" pitchFamily="34" charset="0"/>
              <a:buChar char="•"/>
            </a:pPr>
            <a:r>
              <a:rPr lang="de-CH" sz="2400" dirty="0" smtClean="0"/>
              <a:t>zum Privatsparen in der Ersten Säule</a:t>
            </a:r>
          </a:p>
          <a:p>
            <a:endParaRPr lang="de-CH" sz="2400" dirty="0" smtClean="0"/>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8</a:t>
            </a:fld>
            <a:endParaRPr lang="de-CH" dirty="0"/>
          </a:p>
        </p:txBody>
      </p:sp>
    </p:spTree>
    <p:extLst>
      <p:ext uri="{BB962C8B-B14F-4D97-AF65-F5344CB8AC3E}">
        <p14:creationId xmlns:p14="http://schemas.microsoft.com/office/powerpoint/2010/main" val="53307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r"/>
            <a:r>
              <a:rPr lang="de-CH" dirty="0" smtClean="0"/>
              <a:t>Angriff auf das System</a:t>
            </a:r>
            <a:endParaRPr lang="de-CH" dirty="0"/>
          </a:p>
        </p:txBody>
      </p:sp>
      <p:sp>
        <p:nvSpPr>
          <p:cNvPr id="11" name="Inhaltsplatzhalter 10"/>
          <p:cNvSpPr>
            <a:spLocks noGrp="1"/>
          </p:cNvSpPr>
          <p:nvPr>
            <p:ph idx="1"/>
          </p:nvPr>
        </p:nvSpPr>
        <p:spPr/>
        <p:txBody>
          <a:bodyPr>
            <a:normAutofit/>
          </a:bodyPr>
          <a:lstStyle/>
          <a:p>
            <a:r>
              <a:rPr lang="de-CH" sz="2400" b="1" dirty="0" smtClean="0"/>
              <a:t>Erste Säule</a:t>
            </a:r>
            <a:endParaRPr lang="de-CH" sz="2400" b="1" dirty="0"/>
          </a:p>
          <a:p>
            <a:pPr marL="342900" lvl="0" indent="-342900">
              <a:buFont typeface="Arial" panose="020B0604020202020204" pitchFamily="34" charset="0"/>
              <a:buChar char="•"/>
            </a:pPr>
            <a:r>
              <a:rPr lang="de-CH" sz="2400" dirty="0" smtClean="0"/>
              <a:t>Monsterreform </a:t>
            </a:r>
            <a:r>
              <a:rPr lang="de-CH" sz="2400" dirty="0" err="1" smtClean="0"/>
              <a:t>Berset</a:t>
            </a:r>
            <a:r>
              <a:rPr lang="de-CH" sz="2400" dirty="0" smtClean="0"/>
              <a:t> BSV </a:t>
            </a:r>
            <a:r>
              <a:rPr lang="de-CH" sz="2400" b="1" dirty="0" smtClean="0"/>
              <a:t>November 2013</a:t>
            </a:r>
          </a:p>
          <a:p>
            <a:pPr marL="342900" lvl="0" indent="-342900">
              <a:buFont typeface="Arial" panose="020B0604020202020204" pitchFamily="34" charset="0"/>
              <a:buChar char="•"/>
            </a:pPr>
            <a:r>
              <a:rPr lang="de-CH" sz="2400" dirty="0" smtClean="0"/>
              <a:t>«AHV Plus» Initiative SGB  </a:t>
            </a:r>
            <a:r>
              <a:rPr lang="de-CH" sz="2400" b="1" dirty="0" smtClean="0"/>
              <a:t>Juli 2013</a:t>
            </a:r>
            <a:endParaRPr lang="de-CH" sz="2400" b="1" dirty="0" smtClean="0"/>
          </a:p>
          <a:p>
            <a:r>
              <a:rPr lang="de-CH" sz="2400" b="1" dirty="0" smtClean="0"/>
              <a:t>Zweite Säule</a:t>
            </a:r>
            <a:endParaRPr lang="de-CH" sz="2400" b="1" dirty="0" smtClean="0"/>
          </a:p>
          <a:p>
            <a:pPr marL="342900" indent="-342900">
              <a:buFont typeface="Arial" panose="020B0604020202020204" pitchFamily="34" charset="0"/>
              <a:buChar char="•"/>
            </a:pPr>
            <a:r>
              <a:rPr lang="de-CH" sz="2400" dirty="0" smtClean="0"/>
              <a:t>Monsterreform </a:t>
            </a:r>
            <a:r>
              <a:rPr lang="de-CH" sz="2400" dirty="0" err="1" smtClean="0"/>
              <a:t>Berset</a:t>
            </a:r>
            <a:r>
              <a:rPr lang="de-CH" sz="2400" dirty="0" smtClean="0"/>
              <a:t> BSV  </a:t>
            </a:r>
            <a:r>
              <a:rPr lang="de-CH" sz="2400" b="1" dirty="0" smtClean="0"/>
              <a:t>November 2013</a:t>
            </a:r>
          </a:p>
          <a:p>
            <a:pPr marL="342900" indent="-342900">
              <a:buFont typeface="Arial" panose="020B0604020202020204" pitchFamily="34" charset="0"/>
              <a:buChar char="•"/>
            </a:pPr>
            <a:r>
              <a:rPr lang="de-CH" sz="2400" dirty="0" smtClean="0"/>
              <a:t>Permanenter Leistungsausbau BSV</a:t>
            </a:r>
            <a:endParaRPr lang="de-CH" sz="2400" dirty="0" smtClean="0"/>
          </a:p>
          <a:p>
            <a:r>
              <a:rPr lang="de-CH" sz="2400" b="1" dirty="0" smtClean="0"/>
              <a:t>Dritte Säule</a:t>
            </a:r>
            <a:endParaRPr lang="de-CH" sz="2400" b="1" dirty="0"/>
          </a:p>
          <a:p>
            <a:pPr marL="342900" indent="-342900">
              <a:buFont typeface="Arial" panose="020B0604020202020204" pitchFamily="34" charset="0"/>
              <a:buChar char="•"/>
            </a:pPr>
            <a:r>
              <a:rPr lang="de-CH" sz="2400" dirty="0" smtClean="0"/>
              <a:t>AHV statt Privatsparen SGB  </a:t>
            </a:r>
            <a:r>
              <a:rPr lang="de-CH" sz="2400" b="1" dirty="0" smtClean="0"/>
              <a:t>Oktober 2014</a:t>
            </a:r>
            <a:endParaRPr lang="de-CH" sz="2400" dirty="0" smtClean="0"/>
          </a:p>
          <a:p>
            <a:pPr marL="342900" indent="-342900">
              <a:buFont typeface="Arial" panose="020B0604020202020204" pitchFamily="34" charset="0"/>
              <a:buChar char="•"/>
            </a:pPr>
            <a:endParaRPr lang="de-CH" sz="2400" b="1" dirty="0" smtClean="0"/>
          </a:p>
          <a:p>
            <a:pPr lvl="0"/>
            <a:endParaRPr lang="de-CH" sz="2400" dirty="0"/>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1DACA304-33A0-4E98-B1BF-3B537804E313}" type="slidenum">
              <a:rPr lang="de-CH" smtClean="0"/>
              <a:pPr/>
              <a:t>9</a:t>
            </a:fld>
            <a:endParaRPr lang="de-CH" dirty="0"/>
          </a:p>
        </p:txBody>
      </p:sp>
    </p:spTree>
    <p:extLst>
      <p:ext uri="{BB962C8B-B14F-4D97-AF65-F5344CB8AC3E}">
        <p14:creationId xmlns:p14="http://schemas.microsoft.com/office/powerpoint/2010/main" val="217948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Bildschirmpräsentation (4:3)</PresentationFormat>
  <Paragraphs>107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  Schützt unsere Altersvorsorge  Zentrale Forderungen  Lösungs- und Handlungsansätze für konkrete Massnahmen Entwurf „Schützt unsere Altersvorsorge“   Markus Binder Präsident der SVP Urdorf Projektverantwortlicher «Schützt unsere Altersvorsorge» </vt:lpstr>
      <vt:lpstr>PowerPoint-Präsentation</vt:lpstr>
      <vt:lpstr>PowerPoint-Präsentation</vt:lpstr>
      <vt:lpstr>PowerPoint-Präsentation</vt:lpstr>
      <vt:lpstr>PowerPoint-Präsentation</vt:lpstr>
      <vt:lpstr>Angriff auf Dritte Säule 1/2</vt:lpstr>
      <vt:lpstr>Angriff auf Dritte Säule 1/2</vt:lpstr>
      <vt:lpstr>PowerPoint-Präsentation</vt:lpstr>
      <vt:lpstr>Angriff auf das System</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Juerg Bosch</dc:creator>
  <cp:lastModifiedBy>Binder, Markus Fabian</cp:lastModifiedBy>
  <cp:revision>90</cp:revision>
  <dcterms:created xsi:type="dcterms:W3CDTF">2014-01-04T18:24:31Z</dcterms:created>
  <dcterms:modified xsi:type="dcterms:W3CDTF">2014-10-31T03:57:44Z</dcterms:modified>
</cp:coreProperties>
</file>